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260" r:id="rId4"/>
    <p:sldId id="256" r:id="rId5"/>
    <p:sldId id="257" r:id="rId6"/>
    <p:sldId id="261" r:id="rId7"/>
    <p:sldId id="258"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739AA5-4A9A-40C6-9F4E-AC570FC9077F}" v="2" dt="2021-03-23T16:49:57.8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395" y="-189"/>
      </p:cViewPr>
      <p:guideLst>
        <p:guide orient="horz" pos="2160"/>
        <p:guide pos="2880"/>
      </p:guideLst>
    </p:cSldViewPr>
  </p:slideViewPr>
  <p:notesTextViewPr>
    <p:cViewPr>
      <p:scale>
        <a:sx n="1" d="1"/>
        <a:sy n="1" d="1"/>
      </p:scale>
      <p:origin x="0" y="0"/>
    </p:cViewPr>
  </p:notesTextViewPr>
  <p:sorterViewPr>
    <p:cViewPr>
      <p:scale>
        <a:sx n="100" d="100"/>
        <a:sy n="100" d="100"/>
      </p:scale>
      <p:origin x="0" y="9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7D739AA5-4A9A-40C6-9F4E-AC570FC9077F}"/>
    <pc:docChg chg="custSel modSld modMainMaster">
      <pc:chgData name="Sally North" userId="52e2d7fe0a4c5456" providerId="LiveId" clId="{7D739AA5-4A9A-40C6-9F4E-AC570FC9077F}" dt="2021-03-23T16:59:55.302" v="2"/>
      <pc:docMkLst>
        <pc:docMk/>
      </pc:docMkLst>
      <pc:sldChg chg="modSp">
        <pc:chgData name="Sally North" userId="52e2d7fe0a4c5456" providerId="LiveId" clId="{7D739AA5-4A9A-40C6-9F4E-AC570FC9077F}" dt="2021-03-23T16:49:57.876" v="1"/>
        <pc:sldMkLst>
          <pc:docMk/>
          <pc:sldMk cId="3967053800" sldId="256"/>
        </pc:sldMkLst>
        <pc:spChg chg="mod">
          <ac:chgData name="Sally North" userId="52e2d7fe0a4c5456" providerId="LiveId" clId="{7D739AA5-4A9A-40C6-9F4E-AC570FC9077F}" dt="2021-03-23T16:49:57.876" v="1"/>
          <ac:spMkLst>
            <pc:docMk/>
            <pc:sldMk cId="3967053800" sldId="256"/>
            <ac:spMk id="4" creationId="{00000000-0000-0000-0000-000000000000}"/>
          </ac:spMkLst>
        </pc:spChg>
      </pc:sldChg>
      <pc:sldChg chg="modSp">
        <pc:chgData name="Sally North" userId="52e2d7fe0a4c5456" providerId="LiveId" clId="{7D739AA5-4A9A-40C6-9F4E-AC570FC9077F}" dt="2021-03-23T16:49:57.876" v="1"/>
        <pc:sldMkLst>
          <pc:docMk/>
          <pc:sldMk cId="134731500" sldId="257"/>
        </pc:sldMkLst>
        <pc:spChg chg="mod">
          <ac:chgData name="Sally North" userId="52e2d7fe0a4c5456" providerId="LiveId" clId="{7D739AA5-4A9A-40C6-9F4E-AC570FC9077F}" dt="2021-03-23T16:49:57.876" v="1"/>
          <ac:spMkLst>
            <pc:docMk/>
            <pc:sldMk cId="134731500" sldId="257"/>
            <ac:spMk id="2" creationId="{00000000-0000-0000-0000-000000000000}"/>
          </ac:spMkLst>
        </pc:spChg>
      </pc:sldChg>
      <pc:sldChg chg="modSp">
        <pc:chgData name="Sally North" userId="52e2d7fe0a4c5456" providerId="LiveId" clId="{7D739AA5-4A9A-40C6-9F4E-AC570FC9077F}" dt="2021-03-23T16:49:57.876" v="1"/>
        <pc:sldMkLst>
          <pc:docMk/>
          <pc:sldMk cId="3277903652" sldId="258"/>
        </pc:sldMkLst>
        <pc:spChg chg="mod">
          <ac:chgData name="Sally North" userId="52e2d7fe0a4c5456" providerId="LiveId" clId="{7D739AA5-4A9A-40C6-9F4E-AC570FC9077F}" dt="2021-03-23T16:49:57.876" v="1"/>
          <ac:spMkLst>
            <pc:docMk/>
            <pc:sldMk cId="3277903652" sldId="258"/>
            <ac:spMk id="2" creationId="{00000000-0000-0000-0000-000000000000}"/>
          </ac:spMkLst>
        </pc:spChg>
      </pc:sldChg>
      <pc:sldMasterChg chg="delSp mod">
        <pc:chgData name="Sally North" userId="52e2d7fe0a4c5456" providerId="LiveId" clId="{7D739AA5-4A9A-40C6-9F4E-AC570FC9077F}" dt="2021-03-23T16:49:50.610" v="0" actId="478"/>
        <pc:sldMasterMkLst>
          <pc:docMk/>
          <pc:sldMasterMk cId="1188617234" sldId="2147483648"/>
        </pc:sldMasterMkLst>
        <pc:spChg chg="del">
          <ac:chgData name="Sally North" userId="52e2d7fe0a4c5456" providerId="LiveId" clId="{7D739AA5-4A9A-40C6-9F4E-AC570FC9077F}" dt="2021-03-23T16:49:50.610" v="0" actId="478"/>
          <ac:spMkLst>
            <pc:docMk/>
            <pc:sldMasterMk cId="1188617234" sldId="2147483648"/>
            <ac:spMk id="2" creationId="{00000000-0000-0000-0000-000000000000}"/>
          </ac:spMkLst>
        </pc:spChg>
        <pc:spChg chg="del">
          <ac:chgData name="Sally North" userId="52e2d7fe0a4c5456" providerId="LiveId" clId="{7D739AA5-4A9A-40C6-9F4E-AC570FC9077F}" dt="2021-03-23T16:49:50.610" v="0" actId="478"/>
          <ac:spMkLst>
            <pc:docMk/>
            <pc:sldMasterMk cId="1188617234" sldId="2147483648"/>
            <ac:spMk id="3" creationId="{00000000-0000-0000-0000-000000000000}"/>
          </ac:spMkLst>
        </pc:spChg>
        <pc:spChg chg="del">
          <ac:chgData name="Sally North" userId="52e2d7fe0a4c5456" providerId="LiveId" clId="{7D739AA5-4A9A-40C6-9F4E-AC570FC9077F}" dt="2021-03-23T16:49:50.610" v="0" actId="478"/>
          <ac:spMkLst>
            <pc:docMk/>
            <pc:sldMasterMk cId="1188617234" sldId="2147483648"/>
            <ac:spMk id="4" creationId="{00000000-0000-0000-0000-000000000000}"/>
          </ac:spMkLst>
        </pc:spChg>
        <pc:spChg chg="del">
          <ac:chgData name="Sally North" userId="52e2d7fe0a4c5456" providerId="LiveId" clId="{7D739AA5-4A9A-40C6-9F4E-AC570FC9077F}" dt="2021-03-23T16:49:50.610" v="0" actId="478"/>
          <ac:spMkLst>
            <pc:docMk/>
            <pc:sldMasterMk cId="1188617234" sldId="2147483648"/>
            <ac:spMk id="5" creationId="{00000000-0000-0000-0000-000000000000}"/>
          </ac:spMkLst>
        </pc:spChg>
        <pc:spChg chg="del">
          <ac:chgData name="Sally North" userId="52e2d7fe0a4c5456" providerId="LiveId" clId="{7D739AA5-4A9A-40C6-9F4E-AC570FC9077F}" dt="2021-03-23T16:49:50.610" v="0" actId="478"/>
          <ac:spMkLst>
            <pc:docMk/>
            <pc:sldMasterMk cId="1188617234" sldId="2147483648"/>
            <ac:spMk id="6" creationId="{00000000-0000-0000-0000-000000000000}"/>
          </ac:spMkLst>
        </pc:spChg>
      </pc:sldMasterChg>
      <pc:sldMasterChg chg="modSp mod">
        <pc:chgData name="Sally North" userId="52e2d7fe0a4c5456" providerId="LiveId" clId="{7D739AA5-4A9A-40C6-9F4E-AC570FC9077F}" dt="2021-03-23T16:59:55.302" v="2"/>
        <pc:sldMasterMkLst>
          <pc:docMk/>
          <pc:sldMasterMk cId="4042215755" sldId="2147483660"/>
        </pc:sldMasterMkLst>
        <pc:spChg chg="mod">
          <ac:chgData name="Sally North" userId="52e2d7fe0a4c5456" providerId="LiveId" clId="{7D739AA5-4A9A-40C6-9F4E-AC570FC9077F}" dt="2021-03-23T16:59:55.302" v="2"/>
          <ac:spMkLst>
            <pc:docMk/>
            <pc:sldMasterMk cId="4042215755" sldId="2147483660"/>
            <ac:spMk id="11" creationId="{7C223C75-6230-485D-9947-97362A9041B7}"/>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32700F-C70A-44E5-8AB7-E9F2097EFFA7}"/>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7C422244-D183-4712-A1AE-A6843E9E4D76}"/>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FFCF57C-6E09-474C-9E0C-41AF1B389683}"/>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BB5C312-5D02-4F8A-B0EA-3A6DCD0D0961}"/>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3DFDD5E4-1152-4D9E-87A3-D61F98457A54}"/>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6846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9D589A-D0D0-4ED4-9D2D-A719EA5FBB28}"/>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52D634B-CBAA-4F0A-B5AA-FE30C5DF8E93}"/>
              </a:ext>
            </a:extLst>
          </p:cNvPr>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4134210-DA0B-4751-AE3F-2149450E8A78}"/>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D26DFE6C-A834-4810-94FA-CC9AAB91055F}"/>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452588F4-C6B2-4DE3-99EA-1FDA3264B745}"/>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249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D02F06B-9EE5-4BF6-8E2A-DB12CACB2856}"/>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F22E60E-3D4C-432F-A030-5113CB94501E}"/>
              </a:ext>
            </a:extLst>
          </p:cNvPr>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AB5E671-7B4C-4249-8D01-DAD21CE363D3}"/>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4538517-991C-4027-A1CF-14DC215D0B6C}"/>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7765E7AF-DE2C-4AB5-9662-13510EF8AFDC}"/>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1540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4DBE5E-3E28-49C3-AA9F-360A1F161AE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AE25FC6-E09E-42A0-9801-95847A7AFFB5}"/>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FB17498-45CC-4227-B0BA-3F147DB9034C}"/>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FB6E3176-4689-455E-B6A1-E8BD04E2F0F6}"/>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3CBF06CC-B1C6-449D-999B-1FB685734844}"/>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5540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1F0E3C-FCA1-45DE-9584-DD4E6C6E7ABC}"/>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CA8C75A-69BA-41B5-8EB6-AFF44673A381}"/>
              </a:ext>
            </a:extLst>
          </p:cNvPr>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F16EC3F-EB7C-4426-AC55-9F401EF6B871}"/>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107FE356-9DFF-4A9A-AC9C-3211F9BDE2A8}"/>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4284D03D-B6CD-4E88-A256-0E5E0A9FCD87}"/>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52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831B79-2401-4CD4-A043-C29EAED9CD43}"/>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9AB39BA-76B8-4775-8298-A3E17D30A5FD}"/>
              </a:ext>
            </a:extLst>
          </p:cNvPr>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EFA2CCE-A151-4C54-8FE6-E3042A6C2E80}"/>
              </a:ext>
            </a:extLst>
          </p:cNvPr>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6B37EF7E-A908-4D77-BEDD-DC46359BAAA4}"/>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xmlns="" id="{DA116E64-1C61-41CC-AC23-5C0F941B1580}"/>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xmlns="" id="{01607AA8-5584-49F3-919C-40D22DE72BF4}"/>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07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E688E-80A5-429E-B9C1-6997C46F4318}"/>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B151430-2EE0-4A2F-BCC3-DC354697F0BB}"/>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AD07370-43FC-40F8-8FAF-FE9F1D3E0F73}"/>
              </a:ext>
            </a:extLst>
          </p:cNvPr>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5AD0AC54-BB45-4383-8D4B-E6EE87F3FF38}"/>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07AEF2F-BB9F-4F2C-B7E1-61A0703626E6}"/>
              </a:ext>
            </a:extLst>
          </p:cNvPr>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1D7D73AB-D5E7-4CEC-996E-AEEDCCD278D3}"/>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ooter Placeholder 7">
            <a:extLst>
              <a:ext uri="{FF2B5EF4-FFF2-40B4-BE49-F238E27FC236}">
                <a16:creationId xmlns:a16="http://schemas.microsoft.com/office/drawing/2014/main" xmlns="" id="{590A7C73-E3E0-4538-95C4-70D07B5D40CC}"/>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Slide Number Placeholder 8">
            <a:extLst>
              <a:ext uri="{FF2B5EF4-FFF2-40B4-BE49-F238E27FC236}">
                <a16:creationId xmlns:a16="http://schemas.microsoft.com/office/drawing/2014/main" xmlns="" id="{00D7D151-EC18-4187-A357-DC4FCCFDD328}"/>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9442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14BAF4-E44F-4BB7-8B3B-0C0BCC15170A}"/>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5FA85883-1FF2-4598-AF93-87D015111621}"/>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xmlns="" id="{3392F5F7-D19A-4C72-86D1-56285976AC15}"/>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xmlns="" id="{C9BDF693-2DBA-40FC-9BAD-8A10C4B1CC94}"/>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873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BC937BD-1F72-4D37-B891-7362425FBE40}"/>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xmlns="" id="{FDCA76B3-6D45-477B-BC61-5B6126D74421}"/>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xmlns="" id="{8F716656-8559-428D-985A-34E8E711ED14}"/>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0375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0E7577-91C3-4B56-82AC-922F13180520}"/>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DBAF2B5-9437-449C-8B81-27409BE0D777}"/>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F5BD78C4-3A1B-435F-969E-F3E1A13AF10A}"/>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BCE5E79-6EDA-472F-AF33-C43C5BE3FFBE}"/>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xmlns="" id="{1ACB5D14-7775-482A-AD77-227561FCEFB4}"/>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xmlns="" id="{3D6EAFA5-3619-4913-8480-891709DE6A0B}"/>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464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60C361-F89E-4D54-BEBB-DE7B16273121}"/>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71D04E18-8B1C-4D0B-A20D-8A3FE924DC53}"/>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38447ADC-F930-4786-8B26-BF2B12C4741D}"/>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AB3C694-FA0C-4A1D-A300-2263A53E7002}"/>
              </a:ext>
            </a:extLst>
          </p:cNvPr>
          <p:cNvSpPr>
            <a:spLocks noGrp="1"/>
          </p:cNvSpPr>
          <p:nvPr>
            <p:ph type="dt" sz="half" idx="10"/>
          </p:nvPr>
        </p:nvSpPr>
        <p:spPr>
          <a:xfrm>
            <a:off x="6286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7645279-0A9C-469D-9776-15325DCC1F6C}" type="datetimeFigureOut">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28/04/2021</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xmlns="" id="{D213DC92-A12E-4C16-A64B-E315523C1319}"/>
              </a:ext>
            </a:extLst>
          </p:cNvPr>
          <p:cNvSpPr>
            <a:spLocks noGrp="1"/>
          </p:cNvSpPr>
          <p:nvPr>
            <p:ph type="ftr" sz="quarter" idx="11"/>
          </p:nvPr>
        </p:nvSpPr>
        <p:spPr>
          <a:xfrm>
            <a:off x="3028950" y="6356350"/>
            <a:ext cx="30861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xmlns="" id="{49DE8609-4299-4494-882D-1218EF4DADAF}"/>
              </a:ext>
            </a:extLst>
          </p:cNvPr>
          <p:cNvSpPr>
            <a:spLocks noGrp="1"/>
          </p:cNvSpPr>
          <p:nvPr>
            <p:ph type="sldNum" sz="quarter" idx="12"/>
          </p:nvPr>
        </p:nvSpPr>
        <p:spPr>
          <a:xfrm>
            <a:off x="645795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77F192-ADA8-49F6-8100-77F508A68385}" type="slidenum">
              <a:rPr kumimoji="0" lang="en-GB"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632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Footer Placeholder 1">
            <a:extLst>
              <a:ext uri="{FF2B5EF4-FFF2-40B4-BE49-F238E27FC236}">
                <a16:creationId xmlns:a16="http://schemas.microsoft.com/office/drawing/2014/main" xmlns="" id="{7C223C75-6230-485D-9947-97362A9041B7}"/>
              </a:ext>
            </a:extLst>
          </p:cNvPr>
          <p:cNvSpPr txBox="1">
            <a:spLocks/>
          </p:cNvSpPr>
          <p:nvPr userDrawn="1"/>
        </p:nvSpPr>
        <p:spPr>
          <a:xfrm>
            <a:off x="675999" y="6311239"/>
            <a:ext cx="7928449" cy="44821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Crisis Management and Recovery for Events: Impacts and Strategies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Goodfellow Publishers. </a:t>
            </a:r>
            <a:r>
              <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All rights reserved 2021</a:t>
            </a:r>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2" name="Picture 11" descr="A picture containing drawing&#10;&#10;Description automatically generated">
            <a:extLst>
              <a:ext uri="{FF2B5EF4-FFF2-40B4-BE49-F238E27FC236}">
                <a16:creationId xmlns:a16="http://schemas.microsoft.com/office/drawing/2014/main" xmlns="" id="{83B7BEE2-6AD3-46D8-80B8-182FD2E60BB6}"/>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8091" y="6174113"/>
            <a:ext cx="607908" cy="585344"/>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xmlns="" id="{476F4EF9-E454-4D57-8498-993C5577F29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68001" y="6174113"/>
            <a:ext cx="607908" cy="585344"/>
          </a:xfrm>
          <a:prstGeom prst="rect">
            <a:avLst/>
          </a:prstGeom>
        </p:spPr>
      </p:pic>
      <p:pic>
        <p:nvPicPr>
          <p:cNvPr id="15" name="Picture 14" descr="Text&#10;&#10;Description automatically generated">
            <a:extLst>
              <a:ext uri="{FF2B5EF4-FFF2-40B4-BE49-F238E27FC236}">
                <a16:creationId xmlns:a16="http://schemas.microsoft.com/office/drawing/2014/main" xmlns="" id="{F06184B9-A005-421F-BA3B-0722F263C310}"/>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02063" y="98543"/>
            <a:ext cx="931873" cy="141277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042215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estivalofthewinds.com.au/" TargetMode="External"/><Relationship Id="rId2" Type="http://schemas.openxmlformats.org/officeDocument/2006/relationships/hyperlink" Target="https://youtu.be/8idZ6GX0dRs" TargetMode="External"/><Relationship Id="rId1" Type="http://schemas.openxmlformats.org/officeDocument/2006/relationships/slideLayout" Target="../slideLayouts/slideLayout2.xml"/><Relationship Id="rId4" Type="http://schemas.openxmlformats.org/officeDocument/2006/relationships/hyperlink" Target="http://www.aidr.org.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a:t>Crisis: the juncture of stability and </a:t>
            </a:r>
            <a:r>
              <a:rPr lang="en-GB" b="1" dirty="0" smtClean="0"/>
              <a:t>development</a:t>
            </a:r>
            <a:endParaRPr lang="en-AU" dirty="0"/>
          </a:p>
        </p:txBody>
      </p:sp>
      <p:sp>
        <p:nvSpPr>
          <p:cNvPr id="5" name="Subtitle 4"/>
          <p:cNvSpPr>
            <a:spLocks noGrp="1"/>
          </p:cNvSpPr>
          <p:nvPr>
            <p:ph type="subTitle" idx="1"/>
          </p:nvPr>
        </p:nvSpPr>
        <p:spPr/>
        <p:txBody>
          <a:bodyPr/>
          <a:lstStyle/>
          <a:p>
            <a:r>
              <a:rPr lang="en-AU" dirty="0" smtClean="0"/>
              <a:t>William O’Toole</a:t>
            </a:r>
          </a:p>
          <a:p>
            <a:r>
              <a:rPr lang="en-AU" dirty="0" smtClean="0"/>
              <a:t>Events Development </a:t>
            </a:r>
            <a:r>
              <a:rPr lang="en-AU" dirty="0"/>
              <a:t>S</a:t>
            </a:r>
            <a:r>
              <a:rPr lang="en-AU" dirty="0" smtClean="0"/>
              <a:t>pecialist</a:t>
            </a:r>
          </a:p>
          <a:p>
            <a:r>
              <a:rPr lang="en-AU" i="1" dirty="0" smtClean="0"/>
              <a:t>Risk as an opportunity</a:t>
            </a:r>
            <a:endParaRPr lang="en-AU" i="1" dirty="0"/>
          </a:p>
        </p:txBody>
      </p:sp>
    </p:spTree>
    <p:extLst>
      <p:ext uri="{BB962C8B-B14F-4D97-AF65-F5344CB8AC3E}">
        <p14:creationId xmlns:p14="http://schemas.microsoft.com/office/powerpoint/2010/main" val="295948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5"/>
            <a:ext cx="7886700" cy="975643"/>
          </a:xfrm>
        </p:spPr>
        <p:txBody>
          <a:bodyPr/>
          <a:lstStyle/>
          <a:p>
            <a:r>
              <a:rPr lang="en-AU" sz="3600" dirty="0" smtClean="0"/>
              <a:t>Key points: Snapshot or longitudinal view</a:t>
            </a:r>
            <a:endParaRPr lang="en-AU" sz="3600" dirty="0"/>
          </a:p>
        </p:txBody>
      </p:sp>
      <p:sp>
        <p:nvSpPr>
          <p:cNvPr id="4" name="Content Placeholder 3"/>
          <p:cNvSpPr>
            <a:spLocks noGrp="1"/>
          </p:cNvSpPr>
          <p:nvPr>
            <p:ph idx="1"/>
          </p:nvPr>
        </p:nvSpPr>
        <p:spPr>
          <a:xfrm>
            <a:off x="467544" y="1124744"/>
            <a:ext cx="7992888" cy="4752528"/>
          </a:xfrm>
        </p:spPr>
        <p:txBody>
          <a:bodyPr/>
          <a:lstStyle/>
          <a:p>
            <a:r>
              <a:rPr lang="en-AU" sz="2000" dirty="0" smtClean="0"/>
              <a:t>Most mega and major events have grown incrementally. They started small. The unsuccessful have disappeared, new events are started and the successful have adapted. This churn over time is vital to the health of the events sector.</a:t>
            </a:r>
          </a:p>
          <a:p>
            <a:r>
              <a:rPr lang="en-AU" sz="2000" dirty="0" smtClean="0"/>
              <a:t>Standard Crisis response: Recovery and return to normal.</a:t>
            </a:r>
          </a:p>
          <a:p>
            <a:r>
              <a:rPr lang="en-AU" sz="2000" dirty="0" smtClean="0"/>
              <a:t>Maturity Model view: Crisis as an agent of change.</a:t>
            </a:r>
          </a:p>
          <a:p>
            <a:r>
              <a:rPr lang="en-AU" sz="2000" dirty="0" smtClean="0"/>
              <a:t>Disruption moves the sector along a maturity path.</a:t>
            </a:r>
          </a:p>
          <a:p>
            <a:r>
              <a:rPr lang="en-AU" sz="2000" dirty="0" smtClean="0"/>
              <a:t>Example: Terrorism crisis and resulting legislation moves all events into the need for standards.</a:t>
            </a:r>
          </a:p>
          <a:p>
            <a:r>
              <a:rPr lang="en-AU" sz="2000" dirty="0" smtClean="0"/>
              <a:t>Mandatory standards are risk averse and reflect the bureaucratic response of shifting risk. </a:t>
            </a:r>
          </a:p>
          <a:p>
            <a:r>
              <a:rPr lang="en-AU" sz="2000" dirty="0" smtClean="0"/>
              <a:t>Unintended consequence are:</a:t>
            </a:r>
          </a:p>
          <a:p>
            <a:pPr lvl="1"/>
            <a:r>
              <a:rPr lang="en-AU" sz="1800" dirty="0" smtClean="0"/>
              <a:t>Sudden and large cost to current small events, cancellations.</a:t>
            </a:r>
          </a:p>
          <a:p>
            <a:pPr lvl="1"/>
            <a:r>
              <a:rPr lang="en-AU" sz="1800" dirty="0" smtClean="0"/>
              <a:t>Entry cost: A new barrier to entry for nascent events.</a:t>
            </a:r>
          </a:p>
          <a:p>
            <a:pPr lvl="1"/>
            <a:r>
              <a:rPr lang="en-AU" sz="1800" dirty="0" smtClean="0"/>
              <a:t>Focus on existing major and mega events. </a:t>
            </a:r>
            <a:endParaRPr lang="en-AU" sz="1800" dirty="0"/>
          </a:p>
        </p:txBody>
      </p:sp>
    </p:spTree>
    <p:extLst>
      <p:ext uri="{BB962C8B-B14F-4D97-AF65-F5344CB8AC3E}">
        <p14:creationId xmlns:p14="http://schemas.microsoft.com/office/powerpoint/2010/main" val="4065085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Problem/Solution</a:t>
            </a:r>
            <a:endParaRPr lang="en-AU" dirty="0"/>
          </a:p>
        </p:txBody>
      </p:sp>
      <p:sp>
        <p:nvSpPr>
          <p:cNvPr id="3" name="Content Placeholder 2"/>
          <p:cNvSpPr>
            <a:spLocks noGrp="1"/>
          </p:cNvSpPr>
          <p:nvPr>
            <p:ph idx="1"/>
          </p:nvPr>
        </p:nvSpPr>
        <p:spPr>
          <a:xfrm>
            <a:off x="323528" y="1340768"/>
            <a:ext cx="8064896" cy="4680520"/>
          </a:xfrm>
        </p:spPr>
        <p:txBody>
          <a:bodyPr/>
          <a:lstStyle/>
          <a:p>
            <a:r>
              <a:rPr lang="en-AU" sz="2400" dirty="0" smtClean="0"/>
              <a:t>Internal contradictions : </a:t>
            </a:r>
          </a:p>
          <a:p>
            <a:pPr lvl="1"/>
            <a:r>
              <a:rPr lang="en-AU" sz="2000" dirty="0" smtClean="0"/>
              <a:t>Stasis: No new events to grow incrementally and ‘organically’ i.e. no ‘churn’.</a:t>
            </a:r>
          </a:p>
          <a:p>
            <a:pPr lvl="1"/>
            <a:r>
              <a:rPr lang="en-AU" sz="2000" dirty="0" smtClean="0"/>
              <a:t>Event portfolios become the same worldwide, stale and economically unsustainable without major government funding.</a:t>
            </a:r>
          </a:p>
          <a:p>
            <a:r>
              <a:rPr lang="en-AU" sz="2400" dirty="0" smtClean="0"/>
              <a:t>Solution</a:t>
            </a:r>
          </a:p>
          <a:p>
            <a:pPr lvl="1"/>
            <a:r>
              <a:rPr lang="en-AU" sz="2000" dirty="0" smtClean="0"/>
              <a:t>Dubai/Edinburgh/New Zealand – strategies call for new ideas</a:t>
            </a:r>
          </a:p>
          <a:p>
            <a:pPr lvl="1"/>
            <a:r>
              <a:rPr lang="en-AU" sz="2000" dirty="0" smtClean="0"/>
              <a:t>Events Strategy must understand the longitudinal view, that today’s events will become moribund. </a:t>
            </a:r>
          </a:p>
          <a:p>
            <a:pPr lvl="1"/>
            <a:r>
              <a:rPr lang="en-AU" sz="2000" dirty="0" smtClean="0"/>
              <a:t>There is need for innovation, incubation and a diversity of events to compete.</a:t>
            </a:r>
          </a:p>
          <a:p>
            <a:r>
              <a:rPr lang="en-AU" dirty="0" smtClean="0"/>
              <a:t>Crisis?</a:t>
            </a:r>
          </a:p>
          <a:p>
            <a:pPr lvl="1"/>
            <a:r>
              <a:rPr lang="en-AU" sz="2000" dirty="0" smtClean="0"/>
              <a:t>Presents an opportunity for development.</a:t>
            </a:r>
          </a:p>
          <a:p>
            <a:pPr lvl="1"/>
            <a:endParaRPr lang="en-AU" sz="2000" dirty="0"/>
          </a:p>
        </p:txBody>
      </p:sp>
    </p:spTree>
    <p:extLst>
      <p:ext uri="{BB962C8B-B14F-4D97-AF65-F5344CB8AC3E}">
        <p14:creationId xmlns:p14="http://schemas.microsoft.com/office/powerpoint/2010/main" val="895060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t>Event maturity table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784"/>
            <a:ext cx="8928418"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Notched Right Arrow 1"/>
          <p:cNvSpPr/>
          <p:nvPr/>
        </p:nvSpPr>
        <p:spPr>
          <a:xfrm>
            <a:off x="2289891" y="5373216"/>
            <a:ext cx="6660674" cy="93610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On an International level this becomes………</a:t>
            </a:r>
            <a:endParaRPr lang="en-AU" dirty="0"/>
          </a:p>
        </p:txBody>
      </p:sp>
      <p:sp>
        <p:nvSpPr>
          <p:cNvPr id="5" name="Notched Right Arrow 4"/>
          <p:cNvSpPr/>
          <p:nvPr/>
        </p:nvSpPr>
        <p:spPr>
          <a:xfrm>
            <a:off x="7421789" y="5373216"/>
            <a:ext cx="1506629" cy="936104"/>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967053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Events Sector Maturity Model</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10" y="908720"/>
            <a:ext cx="9197597"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731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p:cNvSpPr/>
          <p:nvPr/>
        </p:nvSpPr>
        <p:spPr>
          <a:xfrm rot="5400000">
            <a:off x="-1476672" y="3284984"/>
            <a:ext cx="4176464" cy="57606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TIME</a:t>
            </a:r>
            <a:endParaRPr lang="en-AU" dirty="0"/>
          </a:p>
        </p:txBody>
      </p:sp>
      <p:sp>
        <p:nvSpPr>
          <p:cNvPr id="2" name="Title 1"/>
          <p:cNvSpPr>
            <a:spLocks noGrp="1"/>
          </p:cNvSpPr>
          <p:nvPr>
            <p:ph type="title"/>
          </p:nvPr>
        </p:nvSpPr>
        <p:spPr/>
        <p:txBody>
          <a:bodyPr/>
          <a:lstStyle/>
          <a:p>
            <a:r>
              <a:rPr lang="en-AU" dirty="0" smtClean="0"/>
              <a:t>Example: </a:t>
            </a:r>
            <a:r>
              <a:rPr lang="en-AU" dirty="0"/>
              <a:t>F</a:t>
            </a:r>
            <a:r>
              <a:rPr lang="en-AU" dirty="0" smtClean="0"/>
              <a:t>estival of the Winds: </a:t>
            </a:r>
            <a:r>
              <a:rPr lang="en-AU" sz="2400" b="1" dirty="0" smtClean="0"/>
              <a:t>September each year</a:t>
            </a:r>
            <a:endParaRPr lang="en-AU" sz="2400" b="1" dirty="0"/>
          </a:p>
        </p:txBody>
      </p:sp>
      <p:sp>
        <p:nvSpPr>
          <p:cNvPr id="7" name="Content Placeholder 6"/>
          <p:cNvSpPr>
            <a:spLocks noGrp="1"/>
          </p:cNvSpPr>
          <p:nvPr>
            <p:ph idx="1"/>
          </p:nvPr>
        </p:nvSpPr>
        <p:spPr>
          <a:xfrm>
            <a:off x="683568" y="1412776"/>
            <a:ext cx="4951462" cy="4351338"/>
          </a:xfrm>
        </p:spPr>
        <p:txBody>
          <a:bodyPr/>
          <a:lstStyle/>
          <a:p>
            <a:r>
              <a:rPr lang="en-AU" dirty="0" smtClean="0"/>
              <a:t>Ad Hoc: single person and kite flying friends</a:t>
            </a:r>
          </a:p>
          <a:p>
            <a:r>
              <a:rPr lang="en-AU" dirty="0" smtClean="0"/>
              <a:t>Isolated Planning: need for some plans e.g. marketing for sponsors</a:t>
            </a:r>
          </a:p>
          <a:p>
            <a:r>
              <a:rPr lang="en-AU" dirty="0" smtClean="0"/>
              <a:t>Integrated Planning: Local Council requirements and risk management needed</a:t>
            </a:r>
          </a:p>
          <a:p>
            <a:r>
              <a:rPr lang="en-AU" dirty="0" smtClean="0"/>
              <a:t>Standards: ISO31000, OHS, Terrorism, Public Health</a:t>
            </a:r>
            <a:endParaRPr lang="en-AU" dirty="0"/>
          </a:p>
        </p:txBody>
      </p:sp>
      <p:pic>
        <p:nvPicPr>
          <p:cNvPr id="6" name="Picture 4" descr="groundkite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9114" y="1628800"/>
            <a:ext cx="2952204" cy="5013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ight Arrow 8"/>
          <p:cNvSpPr/>
          <p:nvPr/>
        </p:nvSpPr>
        <p:spPr>
          <a:xfrm rot="5400000">
            <a:off x="-1548680" y="3284984"/>
            <a:ext cx="417646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TIME</a:t>
            </a:r>
            <a:endParaRPr lang="en-AU" dirty="0"/>
          </a:p>
        </p:txBody>
      </p:sp>
    </p:spTree>
    <p:extLst>
      <p:ext uri="{BB962C8B-B14F-4D97-AF65-F5344CB8AC3E}">
        <p14:creationId xmlns:p14="http://schemas.microsoft.com/office/powerpoint/2010/main" val="789572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Driving the development</a:t>
            </a:r>
          </a:p>
        </p:txBody>
      </p:sp>
      <p:sp>
        <p:nvSpPr>
          <p:cNvPr id="3" name="Content Placeholder 2"/>
          <p:cNvSpPr>
            <a:spLocks noGrp="1"/>
          </p:cNvSpPr>
          <p:nvPr>
            <p:ph idx="1"/>
          </p:nvPr>
        </p:nvSpPr>
        <p:spPr>
          <a:xfrm>
            <a:off x="683568" y="1844824"/>
            <a:ext cx="7848872" cy="1080120"/>
          </a:xfrm>
        </p:spPr>
        <p:txBody>
          <a:bodyPr/>
          <a:lstStyle/>
          <a:p>
            <a:r>
              <a:rPr lang="en-AU" sz="2400" dirty="0" smtClean="0"/>
              <a:t>Five factors driving events into the Standards phase. All have to do with the success of the events sector around the world</a:t>
            </a:r>
            <a:endParaRPr lang="en-AU"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356992"/>
            <a:ext cx="5714888" cy="30972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7903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9"/>
            <a:ext cx="7886700" cy="1008112"/>
          </a:xfrm>
        </p:spPr>
        <p:txBody>
          <a:bodyPr/>
          <a:lstStyle/>
          <a:p>
            <a:pPr algn="ctr"/>
            <a:r>
              <a:rPr lang="en-AU" sz="3200" dirty="0" smtClean="0"/>
              <a:t>Crisis = complexity + fragile + disruption </a:t>
            </a:r>
            <a:br>
              <a:rPr lang="en-AU" sz="3200" dirty="0" smtClean="0"/>
            </a:br>
            <a:r>
              <a:rPr lang="en-AU" sz="3200" dirty="0" smtClean="0"/>
              <a:t>risk + innovation= Opportunity</a:t>
            </a:r>
            <a:endParaRPr lang="en-AU" sz="3200" dirty="0"/>
          </a:p>
        </p:txBody>
      </p:sp>
      <p:sp>
        <p:nvSpPr>
          <p:cNvPr id="3" name="Content Placeholder 2"/>
          <p:cNvSpPr>
            <a:spLocks noGrp="1"/>
          </p:cNvSpPr>
          <p:nvPr>
            <p:ph idx="1"/>
          </p:nvPr>
        </p:nvSpPr>
        <p:spPr>
          <a:xfrm>
            <a:off x="395536" y="1669950"/>
            <a:ext cx="8568952" cy="4351338"/>
          </a:xfrm>
        </p:spPr>
        <p:txBody>
          <a:bodyPr/>
          <a:lstStyle/>
          <a:p>
            <a:r>
              <a:rPr lang="en-US" sz="2400" dirty="0" smtClean="0"/>
              <a:t>“Normal</a:t>
            </a:r>
            <a:r>
              <a:rPr lang="en-US" sz="2400" dirty="0"/>
              <a:t>” in a complex system over time is not a static state. It is dynamic and, in the case of the event sector, moves through phases determined by self organization and survival combined with the globalization of the sector. </a:t>
            </a:r>
            <a:endParaRPr lang="en-US" sz="2400" dirty="0" smtClean="0"/>
          </a:p>
          <a:p>
            <a:r>
              <a:rPr lang="en-US" sz="2400" dirty="0"/>
              <a:t>C</a:t>
            </a:r>
            <a:r>
              <a:rPr lang="en-US" sz="2400" dirty="0" smtClean="0"/>
              <a:t>risis </a:t>
            </a:r>
            <a:r>
              <a:rPr lang="en-US" sz="2400" dirty="0"/>
              <a:t>i</a:t>
            </a:r>
            <a:r>
              <a:rPr lang="en-US" sz="2400" dirty="0" smtClean="0"/>
              <a:t>s </a:t>
            </a:r>
            <a:r>
              <a:rPr lang="en-US" sz="2400" dirty="0"/>
              <a:t>a disruption that opens many opportunities. It breaks the dominance the past mega events have in the sector. They are slow moving, exposed to crisis and hence, fragile. </a:t>
            </a:r>
            <a:endParaRPr lang="en-US" sz="2400" dirty="0" smtClean="0"/>
          </a:p>
          <a:p>
            <a:r>
              <a:rPr lang="en-US" sz="2400" dirty="0" smtClean="0"/>
              <a:t>The </a:t>
            </a:r>
            <a:r>
              <a:rPr lang="en-US" sz="2400" dirty="0"/>
              <a:t>crisis may allow the more agile and creative events and event teams an inflexion point to move the sector into an innovative phase with wide diversity of unique events. </a:t>
            </a:r>
            <a:endParaRPr lang="en-US" sz="2400" dirty="0" smtClean="0"/>
          </a:p>
          <a:p>
            <a:r>
              <a:rPr lang="en-US" sz="2400" dirty="0" smtClean="0"/>
              <a:t>In </a:t>
            </a:r>
            <a:r>
              <a:rPr lang="en-US" sz="2400" dirty="0"/>
              <a:t>this phase the risk management is also used as the management of opportunities.    </a:t>
            </a:r>
            <a:endParaRPr lang="en-AU" sz="2400" dirty="0"/>
          </a:p>
          <a:p>
            <a:endParaRPr lang="en-AU" sz="2400" dirty="0"/>
          </a:p>
        </p:txBody>
      </p:sp>
    </p:spTree>
    <p:extLst>
      <p:ext uri="{BB962C8B-B14F-4D97-AF65-F5344CB8AC3E}">
        <p14:creationId xmlns:p14="http://schemas.microsoft.com/office/powerpoint/2010/main" val="426108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information</a:t>
            </a:r>
            <a:endParaRPr lang="en-AU" dirty="0"/>
          </a:p>
        </p:txBody>
      </p:sp>
      <p:sp>
        <p:nvSpPr>
          <p:cNvPr id="3" name="Content Placeholder 2"/>
          <p:cNvSpPr>
            <a:spLocks noGrp="1"/>
          </p:cNvSpPr>
          <p:nvPr>
            <p:ph idx="1"/>
          </p:nvPr>
        </p:nvSpPr>
        <p:spPr/>
        <p:txBody>
          <a:bodyPr/>
          <a:lstStyle/>
          <a:p>
            <a:r>
              <a:rPr lang="en-AU" dirty="0" smtClean="0"/>
              <a:t>An </a:t>
            </a:r>
            <a:r>
              <a:rPr lang="en-AU" dirty="0" smtClean="0">
                <a:hlinkClick r:id="rId2"/>
              </a:rPr>
              <a:t>example</a:t>
            </a:r>
            <a:r>
              <a:rPr lang="en-AU" dirty="0" smtClean="0"/>
              <a:t> of the country wide application of the Maturity Model and events development.</a:t>
            </a:r>
          </a:p>
          <a:p>
            <a:r>
              <a:rPr lang="en-US" dirty="0"/>
              <a:t>Festival of the Winds: </a:t>
            </a:r>
            <a:r>
              <a:rPr lang="en-US" u="sng" dirty="0">
                <a:hlinkClick r:id="rId3"/>
              </a:rPr>
              <a:t>https://www.festivalofthewinds.com.au/</a:t>
            </a:r>
            <a:endParaRPr lang="en-AU" dirty="0"/>
          </a:p>
          <a:p>
            <a:r>
              <a:rPr lang="en-US" dirty="0"/>
              <a:t>O’Toole, W. (2018). </a:t>
            </a:r>
            <a:r>
              <a:rPr lang="en-US" i="1" dirty="0"/>
              <a:t>Safe and Healthy Crowded Places Handbook 15</a:t>
            </a:r>
            <a:r>
              <a:rPr lang="en-US" dirty="0"/>
              <a:t>. Australian Institute for Disaster Resilience,  </a:t>
            </a:r>
            <a:r>
              <a:rPr lang="en-US" u="sng" dirty="0">
                <a:hlinkClick r:id="rId4"/>
              </a:rPr>
              <a:t>www.aidr.org.au</a:t>
            </a:r>
            <a:r>
              <a:rPr lang="en-US" dirty="0"/>
              <a:t> </a:t>
            </a:r>
            <a:endParaRPr lang="en-AU" dirty="0"/>
          </a:p>
          <a:p>
            <a:pPr marL="0" indent="0">
              <a:buNone/>
            </a:pPr>
            <a:endParaRPr lang="en-AU" dirty="0"/>
          </a:p>
        </p:txBody>
      </p:sp>
    </p:spTree>
    <p:extLst>
      <p:ext uri="{BB962C8B-B14F-4D97-AF65-F5344CB8AC3E}">
        <p14:creationId xmlns:p14="http://schemas.microsoft.com/office/powerpoint/2010/main" val="214238771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TotalTime>
  <Words>520</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Custom Design</vt:lpstr>
      <vt:lpstr>Crisis: the juncture of stability and development</vt:lpstr>
      <vt:lpstr>Key points: Snapshot or longitudinal view</vt:lpstr>
      <vt:lpstr>Problem/Solution</vt:lpstr>
      <vt:lpstr>Event maturity table</vt:lpstr>
      <vt:lpstr>Events Sector Maturity Model</vt:lpstr>
      <vt:lpstr>Example: Festival of the Winds: September each year</vt:lpstr>
      <vt:lpstr>Driving the development</vt:lpstr>
      <vt:lpstr>Crisis = complexity + fragile + disruption  risk + innovation= Opportunity</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maturity table</dc:title>
  <dc:creator>William</dc:creator>
  <cp:lastModifiedBy>William</cp:lastModifiedBy>
  <cp:revision>13</cp:revision>
  <dcterms:created xsi:type="dcterms:W3CDTF">2021-01-11T01:39:21Z</dcterms:created>
  <dcterms:modified xsi:type="dcterms:W3CDTF">2021-04-28T01:49:14Z</dcterms:modified>
</cp:coreProperties>
</file>